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81" r:id="rId3"/>
    <p:sldId id="283" r:id="rId4"/>
    <p:sldId id="257" r:id="rId5"/>
    <p:sldId id="260" r:id="rId6"/>
    <p:sldId id="276" r:id="rId7"/>
    <p:sldId id="261" r:id="rId8"/>
    <p:sldId id="262" r:id="rId9"/>
    <p:sldId id="258" r:id="rId10"/>
    <p:sldId id="275" r:id="rId11"/>
    <p:sldId id="273" r:id="rId12"/>
    <p:sldId id="264" r:id="rId13"/>
    <p:sldId id="285" r:id="rId14"/>
    <p:sldId id="265" r:id="rId15"/>
    <p:sldId id="266" r:id="rId16"/>
    <p:sldId id="267" r:id="rId17"/>
    <p:sldId id="268" r:id="rId18"/>
    <p:sldId id="270" r:id="rId19"/>
    <p:sldId id="271"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78" autoAdjust="0"/>
    <p:restoredTop sz="86329" autoAdjust="0"/>
  </p:normalViewPr>
  <p:slideViewPr>
    <p:cSldViewPr>
      <p:cViewPr>
        <p:scale>
          <a:sx n="70" d="100"/>
          <a:sy n="70" d="100"/>
        </p:scale>
        <p:origin x="-1152" y="60"/>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E28595-3CE1-4CCF-BDFC-C30493D5478F}" type="datetimeFigureOut">
              <a:rPr lang="en-IN" smtClean="0"/>
              <a:pPr/>
              <a:t>17-02-2025</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E2BFE9-F46C-4C2C-AEF0-94F89AA5F269}" type="slidenum">
              <a:rPr lang="en-IN" smtClean="0"/>
              <a:pPr/>
              <a:t>‹#›</a:t>
            </a:fld>
            <a:endParaRPr lang="en-IN"/>
          </a:p>
        </p:txBody>
      </p:sp>
    </p:spTree>
    <p:extLst>
      <p:ext uri="{BB962C8B-B14F-4D97-AF65-F5344CB8AC3E}">
        <p14:creationId xmlns:p14="http://schemas.microsoft.com/office/powerpoint/2010/main" xmlns="" val="3259922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Emphasis</a:t>
            </a:r>
            <a:r>
              <a:rPr lang="en-IN" baseline="0" dirty="0" smtClean="0"/>
              <a:t> on I would like to see it</a:t>
            </a:r>
            <a:endParaRPr lang="en-IN" dirty="0"/>
          </a:p>
        </p:txBody>
      </p:sp>
      <p:sp>
        <p:nvSpPr>
          <p:cNvPr id="4" name="Slide Number Placeholder 3"/>
          <p:cNvSpPr>
            <a:spLocks noGrp="1"/>
          </p:cNvSpPr>
          <p:nvPr>
            <p:ph type="sldNum" sz="quarter" idx="10"/>
          </p:nvPr>
        </p:nvSpPr>
        <p:spPr/>
        <p:txBody>
          <a:bodyPr/>
          <a:lstStyle/>
          <a:p>
            <a:fld id="{64E2BFE9-F46C-4C2C-AEF0-94F89AA5F269}" type="slidenum">
              <a:rPr lang="en-IN" smtClean="0"/>
              <a:pPr/>
              <a:t>1</a:t>
            </a:fld>
            <a:endParaRPr lang="en-IN" dirty="0"/>
          </a:p>
        </p:txBody>
      </p:sp>
    </p:spTree>
    <p:extLst>
      <p:ext uri="{BB962C8B-B14F-4D97-AF65-F5344CB8AC3E}">
        <p14:creationId xmlns:p14="http://schemas.microsoft.com/office/powerpoint/2010/main" xmlns="" val="1790178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baseline="0" dirty="0" err="1" smtClean="0"/>
              <a:t>Ranjana</a:t>
            </a:r>
            <a:r>
              <a:rPr lang="en-IN" baseline="0" dirty="0" smtClean="0"/>
              <a:t> – learn my religion. </a:t>
            </a:r>
            <a:r>
              <a:rPr lang="en-IN" dirty="0" smtClean="0"/>
              <a:t> </a:t>
            </a:r>
            <a:r>
              <a:rPr lang="en-IN" dirty="0" err="1" smtClean="0"/>
              <a:t>Xalapa</a:t>
            </a:r>
            <a:r>
              <a:rPr lang="en-IN" dirty="0" smtClean="0"/>
              <a:t>,</a:t>
            </a:r>
            <a:r>
              <a:rPr lang="en-IN" baseline="0" dirty="0" smtClean="0"/>
              <a:t> </a:t>
            </a:r>
            <a:r>
              <a:rPr lang="en-IN" baseline="0" dirty="0" err="1" smtClean="0"/>
              <a:t>Satguru</a:t>
            </a:r>
            <a:r>
              <a:rPr lang="en-IN" baseline="0" dirty="0" smtClean="0"/>
              <a:t> Singh </a:t>
            </a:r>
            <a:r>
              <a:rPr lang="en-IN" baseline="0" dirty="0" err="1" smtClean="0"/>
              <a:t>Khalsa</a:t>
            </a:r>
            <a:r>
              <a:rPr lang="en-IN" baseline="0" dirty="0" smtClean="0"/>
              <a:t>.  Religion supernatural power, creator of universe. Time frozen.</a:t>
            </a:r>
          </a:p>
          <a:p>
            <a:r>
              <a:rPr lang="en-IN" baseline="0" dirty="0" smtClean="0"/>
              <a:t>Born into a religion. You are not choosing a religion like a career.</a:t>
            </a:r>
            <a:endParaRPr lang="en-IN" dirty="0"/>
          </a:p>
        </p:txBody>
      </p:sp>
      <p:sp>
        <p:nvSpPr>
          <p:cNvPr id="4" name="Slide Number Placeholder 3"/>
          <p:cNvSpPr>
            <a:spLocks noGrp="1"/>
          </p:cNvSpPr>
          <p:nvPr>
            <p:ph type="sldNum" sz="quarter" idx="10"/>
          </p:nvPr>
        </p:nvSpPr>
        <p:spPr/>
        <p:txBody>
          <a:bodyPr/>
          <a:lstStyle/>
          <a:p>
            <a:fld id="{64E2BFE9-F46C-4C2C-AEF0-94F89AA5F269}" type="slidenum">
              <a:rPr lang="en-IN" smtClean="0"/>
              <a:pPr/>
              <a:t>4</a:t>
            </a:fld>
            <a:endParaRPr lang="en-IN"/>
          </a:p>
        </p:txBody>
      </p:sp>
    </p:spTree>
    <p:extLst>
      <p:ext uri="{BB962C8B-B14F-4D97-AF65-F5344CB8AC3E}">
        <p14:creationId xmlns:p14="http://schemas.microsoft.com/office/powerpoint/2010/main" xmlns="" val="2177382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err="1" smtClean="0"/>
              <a:t>Langar</a:t>
            </a:r>
            <a:r>
              <a:rPr lang="en-IN" dirty="0" smtClean="0"/>
              <a:t>, </a:t>
            </a:r>
            <a:r>
              <a:rPr lang="en-IN" dirty="0" err="1" smtClean="0"/>
              <a:t>Chhabil</a:t>
            </a:r>
            <a:r>
              <a:rPr lang="en-IN" dirty="0" smtClean="0"/>
              <a:t>, Women reservation, </a:t>
            </a:r>
            <a:r>
              <a:rPr lang="en-IN" dirty="0" err="1" smtClean="0"/>
              <a:t>nagar</a:t>
            </a:r>
            <a:r>
              <a:rPr lang="en-IN" dirty="0" smtClean="0"/>
              <a:t> </a:t>
            </a:r>
            <a:r>
              <a:rPr lang="en-IN" dirty="0" err="1" smtClean="0"/>
              <a:t>keertan</a:t>
            </a:r>
            <a:r>
              <a:rPr lang="en-IN" dirty="0" smtClean="0"/>
              <a:t>, ban</a:t>
            </a:r>
            <a:r>
              <a:rPr lang="en-IN" baseline="0" dirty="0" smtClean="0"/>
              <a:t> on smoking</a:t>
            </a:r>
            <a:r>
              <a:rPr lang="en-IN" dirty="0" smtClean="0"/>
              <a:t>. 1469  and 1699</a:t>
            </a:r>
            <a:endParaRPr lang="en-IN" dirty="0"/>
          </a:p>
        </p:txBody>
      </p:sp>
      <p:sp>
        <p:nvSpPr>
          <p:cNvPr id="4" name="Slide Number Placeholder 3"/>
          <p:cNvSpPr>
            <a:spLocks noGrp="1"/>
          </p:cNvSpPr>
          <p:nvPr>
            <p:ph type="sldNum" sz="quarter" idx="10"/>
          </p:nvPr>
        </p:nvSpPr>
        <p:spPr/>
        <p:txBody>
          <a:bodyPr/>
          <a:lstStyle/>
          <a:p>
            <a:fld id="{64E2BFE9-F46C-4C2C-AEF0-94F89AA5F269}" type="slidenum">
              <a:rPr lang="en-IN" smtClean="0"/>
              <a:pPr/>
              <a:t>5</a:t>
            </a:fld>
            <a:endParaRPr lang="en-IN"/>
          </a:p>
        </p:txBody>
      </p:sp>
    </p:spTree>
    <p:extLst>
      <p:ext uri="{BB962C8B-B14F-4D97-AF65-F5344CB8AC3E}">
        <p14:creationId xmlns:p14="http://schemas.microsoft.com/office/powerpoint/2010/main" xmlns="" val="3812650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Physical </a:t>
            </a:r>
            <a:r>
              <a:rPr lang="en-IN" dirty="0" err="1" smtClean="0"/>
              <a:t>love,anger,greed,Filial</a:t>
            </a:r>
            <a:r>
              <a:rPr lang="en-IN" dirty="0" smtClean="0"/>
              <a:t> </a:t>
            </a:r>
            <a:r>
              <a:rPr lang="en-IN" dirty="0" err="1" smtClean="0"/>
              <a:t>love,ego</a:t>
            </a:r>
            <a:r>
              <a:rPr lang="en-IN" dirty="0" smtClean="0"/>
              <a:t>.  </a:t>
            </a:r>
            <a:r>
              <a:rPr lang="en-IN" dirty="0" err="1" smtClean="0"/>
              <a:t>Truth,contentment</a:t>
            </a:r>
            <a:r>
              <a:rPr lang="en-IN" dirty="0" smtClean="0"/>
              <a:t>, </a:t>
            </a:r>
            <a:r>
              <a:rPr lang="en-IN" dirty="0" err="1" smtClean="0"/>
              <a:t>compassion,humility,love</a:t>
            </a:r>
            <a:r>
              <a:rPr lang="en-IN" dirty="0" smtClean="0"/>
              <a:t>. Sincere hard </a:t>
            </a:r>
            <a:r>
              <a:rPr lang="en-IN" dirty="0" err="1" smtClean="0"/>
              <a:t>work,Sharing</a:t>
            </a:r>
            <a:r>
              <a:rPr lang="en-IN" dirty="0" smtClean="0"/>
              <a:t> the </a:t>
            </a:r>
            <a:r>
              <a:rPr lang="en-IN" dirty="0" err="1" smtClean="0"/>
              <a:t>riches,pray</a:t>
            </a:r>
            <a:r>
              <a:rPr lang="en-IN" dirty="0" smtClean="0"/>
              <a:t>-sing </a:t>
            </a:r>
            <a:r>
              <a:rPr lang="en-IN" smtClean="0"/>
              <a:t>God’s praises.</a:t>
            </a:r>
            <a:endParaRPr lang="en-IN" dirty="0"/>
          </a:p>
        </p:txBody>
      </p:sp>
      <p:sp>
        <p:nvSpPr>
          <p:cNvPr id="4" name="Slide Number Placeholder 3"/>
          <p:cNvSpPr>
            <a:spLocks noGrp="1"/>
          </p:cNvSpPr>
          <p:nvPr>
            <p:ph type="sldNum" sz="quarter" idx="10"/>
          </p:nvPr>
        </p:nvSpPr>
        <p:spPr/>
        <p:txBody>
          <a:bodyPr/>
          <a:lstStyle/>
          <a:p>
            <a:fld id="{64E2BFE9-F46C-4C2C-AEF0-94F89AA5F269}" type="slidenum">
              <a:rPr lang="en-IN" smtClean="0"/>
              <a:pPr/>
              <a:t>11</a:t>
            </a:fld>
            <a:endParaRPr lang="en-IN"/>
          </a:p>
        </p:txBody>
      </p:sp>
    </p:spTree>
    <p:extLst>
      <p:ext uri="{BB962C8B-B14F-4D97-AF65-F5344CB8AC3E}">
        <p14:creationId xmlns:p14="http://schemas.microsoft.com/office/powerpoint/2010/main" xmlns="" val="1883878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Four doors.</a:t>
            </a:r>
            <a:endParaRPr lang="en-IN" dirty="0"/>
          </a:p>
        </p:txBody>
      </p:sp>
      <p:sp>
        <p:nvSpPr>
          <p:cNvPr id="4" name="Slide Number Placeholder 3"/>
          <p:cNvSpPr>
            <a:spLocks noGrp="1"/>
          </p:cNvSpPr>
          <p:nvPr>
            <p:ph type="sldNum" sz="quarter" idx="10"/>
          </p:nvPr>
        </p:nvSpPr>
        <p:spPr/>
        <p:txBody>
          <a:bodyPr/>
          <a:lstStyle/>
          <a:p>
            <a:fld id="{64E2BFE9-F46C-4C2C-AEF0-94F89AA5F269}" type="slidenum">
              <a:rPr lang="en-IN" smtClean="0"/>
              <a:pPr/>
              <a:t>12</a:t>
            </a:fld>
            <a:endParaRPr lang="en-IN"/>
          </a:p>
        </p:txBody>
      </p:sp>
    </p:spTree>
    <p:extLst>
      <p:ext uri="{BB962C8B-B14F-4D97-AF65-F5344CB8AC3E}">
        <p14:creationId xmlns:p14="http://schemas.microsoft.com/office/powerpoint/2010/main" xmlns="" val="2605325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Cellular jail, </a:t>
            </a:r>
            <a:r>
              <a:rPr lang="en-IN" smtClean="0"/>
              <a:t>Port Blair - 40% </a:t>
            </a:r>
            <a:r>
              <a:rPr lang="en-IN" dirty="0" smtClean="0"/>
              <a:t>Sikhs.</a:t>
            </a:r>
            <a:endParaRPr lang="en-IN" dirty="0"/>
          </a:p>
        </p:txBody>
      </p:sp>
      <p:sp>
        <p:nvSpPr>
          <p:cNvPr id="4" name="Slide Number Placeholder 3"/>
          <p:cNvSpPr>
            <a:spLocks noGrp="1"/>
          </p:cNvSpPr>
          <p:nvPr>
            <p:ph type="sldNum" sz="quarter" idx="10"/>
          </p:nvPr>
        </p:nvSpPr>
        <p:spPr/>
        <p:txBody>
          <a:bodyPr/>
          <a:lstStyle/>
          <a:p>
            <a:fld id="{64E2BFE9-F46C-4C2C-AEF0-94F89AA5F269}" type="slidenum">
              <a:rPr lang="en-IN" smtClean="0"/>
              <a:pPr/>
              <a:t>15</a:t>
            </a:fld>
            <a:endParaRPr lang="en-IN"/>
          </a:p>
        </p:txBody>
      </p:sp>
    </p:spTree>
    <p:extLst>
      <p:ext uri="{BB962C8B-B14F-4D97-AF65-F5344CB8AC3E}">
        <p14:creationId xmlns:p14="http://schemas.microsoft.com/office/powerpoint/2010/main" xmlns="" val="3827971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smtClean="0"/>
              <a:t>Punjabi Century –</a:t>
            </a:r>
            <a:r>
              <a:rPr lang="en-IN" dirty="0" err="1" smtClean="0"/>
              <a:t>Tandon</a:t>
            </a:r>
            <a:r>
              <a:rPr lang="en-IN" dirty="0" smtClean="0"/>
              <a:t>, HLL.A Muslims viewpoint</a:t>
            </a:r>
            <a:endParaRPr lang="en-IN" dirty="0"/>
          </a:p>
        </p:txBody>
      </p:sp>
      <p:sp>
        <p:nvSpPr>
          <p:cNvPr id="4" name="Slide Number Placeholder 3"/>
          <p:cNvSpPr>
            <a:spLocks noGrp="1"/>
          </p:cNvSpPr>
          <p:nvPr>
            <p:ph type="sldNum" sz="quarter" idx="10"/>
          </p:nvPr>
        </p:nvSpPr>
        <p:spPr/>
        <p:txBody>
          <a:bodyPr/>
          <a:lstStyle/>
          <a:p>
            <a:fld id="{64E2BFE9-F46C-4C2C-AEF0-94F89AA5F269}" type="slidenum">
              <a:rPr lang="en-IN" smtClean="0"/>
              <a:pPr/>
              <a:t>16</a:t>
            </a:fld>
            <a:endParaRPr lang="en-IN"/>
          </a:p>
        </p:txBody>
      </p:sp>
    </p:spTree>
    <p:extLst>
      <p:ext uri="{BB962C8B-B14F-4D97-AF65-F5344CB8AC3E}">
        <p14:creationId xmlns:p14="http://schemas.microsoft.com/office/powerpoint/2010/main" xmlns="" val="2530339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1877049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798526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261041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57228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3066353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11281993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4093091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3454713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1812951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168853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8FC7EF-32A2-49DC-B1D0-9D89B84B1E5D}" type="datetimeFigureOut">
              <a:rPr lang="en-IN" smtClean="0"/>
              <a:pPr/>
              <a:t>17-02-2025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175262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8FC7EF-32A2-49DC-B1D0-9D89B84B1E5D}" type="datetimeFigureOut">
              <a:rPr lang="en-IN" smtClean="0"/>
              <a:pPr/>
              <a:t>17-02-2025</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15E45B-61B6-4EAD-9C60-1CF63505D07C}" type="slidenum">
              <a:rPr lang="en-IN" smtClean="0"/>
              <a:pPr/>
              <a:t>‹#›</a:t>
            </a:fld>
            <a:endParaRPr lang="en-IN"/>
          </a:p>
        </p:txBody>
      </p:sp>
    </p:spTree>
    <p:extLst>
      <p:ext uri="{BB962C8B-B14F-4D97-AF65-F5344CB8AC3E}">
        <p14:creationId xmlns:p14="http://schemas.microsoft.com/office/powerpoint/2010/main" xmlns="" val="1876555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
            </a:r>
            <a:br>
              <a:rPr lang="en-IN" dirty="0" smtClean="0"/>
            </a:br>
            <a:r>
              <a:rPr lang="en-IN" dirty="0" smtClean="0"/>
              <a:t/>
            </a:r>
            <a:br>
              <a:rPr lang="en-IN" dirty="0" smtClean="0"/>
            </a:br>
            <a:r>
              <a:rPr lang="en-IN" sz="5300" dirty="0" smtClean="0"/>
              <a:t>SIKHS &amp; SIKHISM - SIMPLIFIED</a:t>
            </a:r>
            <a:endParaRPr lang="en-IN" sz="5300" dirty="0"/>
          </a:p>
        </p:txBody>
      </p:sp>
      <p:sp>
        <p:nvSpPr>
          <p:cNvPr id="3" name="Subtitle 2"/>
          <p:cNvSpPr>
            <a:spLocks noGrp="1"/>
          </p:cNvSpPr>
          <p:nvPr>
            <p:ph idx="1"/>
          </p:nvPr>
        </p:nvSpPr>
        <p:spPr/>
        <p:txBody>
          <a:bodyPr>
            <a:normAutofit fontScale="92500" lnSpcReduction="20000"/>
          </a:bodyPr>
          <a:lstStyle/>
          <a:p>
            <a:pPr marL="0" indent="0" algn="ctr">
              <a:buNone/>
            </a:pPr>
            <a:endParaRPr lang="en-IN" dirty="0"/>
          </a:p>
          <a:p>
            <a:pPr marL="0" indent="0" algn="ctr">
              <a:buNone/>
            </a:pPr>
            <a:r>
              <a:rPr lang="en-IN" dirty="0" smtClean="0"/>
              <a:t>AS I SEE IT OR AS I WOULD LIKE TO SEE IT</a:t>
            </a:r>
            <a:endParaRPr lang="en-IN" dirty="0"/>
          </a:p>
          <a:p>
            <a:endParaRPr lang="en-IN" dirty="0" smtClean="0"/>
          </a:p>
          <a:p>
            <a:pPr marL="0" indent="0" algn="ctr">
              <a:buNone/>
            </a:pPr>
            <a:endParaRPr lang="en-IN" b="1" dirty="0" smtClean="0"/>
          </a:p>
          <a:p>
            <a:pPr marL="0" indent="0" algn="ctr">
              <a:buNone/>
            </a:pPr>
            <a:r>
              <a:rPr lang="en-IN" b="1" dirty="0" smtClean="0"/>
              <a:t>SWARN SINGH KAHLON</a:t>
            </a:r>
          </a:p>
          <a:p>
            <a:pPr marL="0" indent="0" algn="ctr">
              <a:buNone/>
            </a:pPr>
            <a:r>
              <a:rPr lang="en-IN" dirty="0" smtClean="0"/>
              <a:t>www.sikhglobalvillage.com</a:t>
            </a:r>
          </a:p>
          <a:p>
            <a:pPr marL="0" indent="0" algn="ctr">
              <a:buNone/>
            </a:pPr>
            <a:endParaRPr lang="en-IN" sz="2400" dirty="0" smtClean="0"/>
          </a:p>
          <a:p>
            <a:pPr marL="0" indent="0" algn="ctr">
              <a:buNone/>
            </a:pPr>
            <a:endParaRPr lang="en-IN" sz="2400" dirty="0" smtClean="0"/>
          </a:p>
          <a:p>
            <a:pPr marL="0" indent="0" algn="ctr">
              <a:buNone/>
            </a:pPr>
            <a:endParaRPr lang="en-IN" sz="2400" dirty="0"/>
          </a:p>
          <a:p>
            <a:pPr marL="0" indent="0" algn="ctr">
              <a:buNone/>
            </a:pPr>
            <a:r>
              <a:rPr lang="en-IN" sz="2400" dirty="0" smtClean="0"/>
              <a:t>IAS ACADEMY, MUSSOURIE</a:t>
            </a:r>
          </a:p>
          <a:p>
            <a:pPr marL="0" indent="0" algn="ctr">
              <a:buNone/>
            </a:pPr>
            <a:r>
              <a:rPr lang="en-IN" sz="2400" dirty="0" smtClean="0"/>
              <a:t>21 &amp; 22 May, 2012</a:t>
            </a:r>
            <a:endParaRPr lang="en-IN" sz="2400" dirty="0"/>
          </a:p>
        </p:txBody>
      </p:sp>
    </p:spTree>
    <p:extLst>
      <p:ext uri="{BB962C8B-B14F-4D97-AF65-F5344CB8AC3E}">
        <p14:creationId xmlns:p14="http://schemas.microsoft.com/office/powerpoint/2010/main" xmlns="" val="923077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UNIVERSALITY OF SIKHISM</a:t>
            </a:r>
            <a:endParaRPr lang="en-IN" dirty="0"/>
          </a:p>
        </p:txBody>
      </p:sp>
      <p:sp>
        <p:nvSpPr>
          <p:cNvPr id="3" name="Content Placeholder 2"/>
          <p:cNvSpPr>
            <a:spLocks noGrp="1"/>
          </p:cNvSpPr>
          <p:nvPr>
            <p:ph idx="1"/>
          </p:nvPr>
        </p:nvSpPr>
        <p:spPr>
          <a:xfrm>
            <a:off x="457200" y="1268760"/>
            <a:ext cx="8229600" cy="4857403"/>
          </a:xfrm>
        </p:spPr>
        <p:txBody>
          <a:bodyPr>
            <a:normAutofit fontScale="25000" lnSpcReduction="20000"/>
          </a:bodyPr>
          <a:lstStyle/>
          <a:p>
            <a:r>
              <a:rPr lang="en-IN" sz="14400" dirty="0" err="1" smtClean="0"/>
              <a:t>Panj</a:t>
            </a:r>
            <a:r>
              <a:rPr lang="en-IN" sz="14400" dirty="0" smtClean="0"/>
              <a:t> </a:t>
            </a:r>
            <a:r>
              <a:rPr lang="en-IN" sz="14400" dirty="0" err="1" smtClean="0"/>
              <a:t>Pyaras</a:t>
            </a:r>
            <a:r>
              <a:rPr lang="en-IN" sz="14400" dirty="0" smtClean="0"/>
              <a:t> from across India, </a:t>
            </a:r>
            <a:r>
              <a:rPr lang="en-IN" sz="14400" dirty="0" err="1" smtClean="0"/>
              <a:t>Bani</a:t>
            </a:r>
            <a:r>
              <a:rPr lang="en-IN" sz="14400" dirty="0" smtClean="0"/>
              <a:t> of non-Sikh saints in SGGS,</a:t>
            </a:r>
            <a:r>
              <a:rPr lang="en-IN" sz="14400" dirty="0"/>
              <a:t> </a:t>
            </a:r>
            <a:r>
              <a:rPr lang="en-IN" sz="14400" dirty="0" smtClean="0"/>
              <a:t>Foundation of Golden Temple by a Muslim </a:t>
            </a:r>
            <a:r>
              <a:rPr lang="en-IN" sz="14400" dirty="0" err="1" smtClean="0"/>
              <a:t>Mian</a:t>
            </a:r>
            <a:r>
              <a:rPr lang="en-IN" sz="14400" dirty="0" smtClean="0"/>
              <a:t> Mir</a:t>
            </a:r>
          </a:p>
          <a:p>
            <a:r>
              <a:rPr lang="en-IN" sz="14400" dirty="0" smtClean="0"/>
              <a:t>Concept of Red Cross - Baba </a:t>
            </a:r>
            <a:r>
              <a:rPr lang="en-IN" sz="14400" dirty="0" err="1" smtClean="0"/>
              <a:t>Kanhya</a:t>
            </a:r>
            <a:endParaRPr lang="en-IN" sz="14400" dirty="0" smtClean="0"/>
          </a:p>
          <a:p>
            <a:r>
              <a:rPr lang="en-IN" sz="14400" dirty="0" smtClean="0"/>
              <a:t>Gurus especially Nanak travelled extensively within India and Abroad</a:t>
            </a:r>
          </a:p>
          <a:p>
            <a:r>
              <a:rPr lang="en-IN" sz="14400" dirty="0"/>
              <a:t>Sikh Diaspora - a global </a:t>
            </a:r>
            <a:r>
              <a:rPr lang="en-IN" sz="14400" dirty="0" smtClean="0"/>
              <a:t>presence</a:t>
            </a:r>
          </a:p>
          <a:p>
            <a:r>
              <a:rPr lang="en-IN" sz="14400" dirty="0" smtClean="0"/>
              <a:t>Interest in Sikh Studies - Europe, N. America &amp; SEA</a:t>
            </a:r>
          </a:p>
          <a:p>
            <a:pPr marL="0" indent="0" algn="ctr">
              <a:buNone/>
            </a:pPr>
            <a:r>
              <a:rPr lang="en-IN" sz="14400" b="1" dirty="0" smtClean="0"/>
              <a:t>‘</a:t>
            </a:r>
            <a:r>
              <a:rPr lang="en-IN" sz="14400" b="1" dirty="0" err="1" smtClean="0"/>
              <a:t>Sarbat</a:t>
            </a:r>
            <a:r>
              <a:rPr lang="en-IN" sz="14400" b="1" dirty="0" smtClean="0"/>
              <a:t> da </a:t>
            </a:r>
            <a:r>
              <a:rPr lang="en-IN" sz="14400" b="1" dirty="0" err="1" smtClean="0"/>
              <a:t>Bhala</a:t>
            </a:r>
            <a:r>
              <a:rPr lang="en-IN" sz="14400" dirty="0" smtClean="0"/>
              <a:t>’</a:t>
            </a:r>
          </a:p>
          <a:p>
            <a:endParaRPr lang="en-IN" sz="14400" dirty="0" smtClean="0"/>
          </a:p>
          <a:p>
            <a:endParaRPr lang="en-IN" sz="14400" dirty="0" smtClean="0"/>
          </a:p>
          <a:p>
            <a:endParaRPr lang="en-IN" sz="5700" dirty="0" smtClean="0"/>
          </a:p>
          <a:p>
            <a:endParaRPr lang="en-IN" dirty="0" smtClean="0"/>
          </a:p>
          <a:p>
            <a:endParaRPr lang="en-IN" dirty="0" smtClean="0"/>
          </a:p>
          <a:p>
            <a:pPr marL="0" indent="0">
              <a:buNone/>
            </a:pPr>
            <a:r>
              <a:rPr lang="en-IN" dirty="0" smtClean="0"/>
              <a:t> </a:t>
            </a:r>
          </a:p>
          <a:p>
            <a:endParaRPr lang="en-IN" dirty="0"/>
          </a:p>
        </p:txBody>
      </p:sp>
    </p:spTree>
    <p:extLst>
      <p:ext uri="{BB962C8B-B14F-4D97-AF65-F5344CB8AC3E}">
        <p14:creationId xmlns:p14="http://schemas.microsoft.com/office/powerpoint/2010/main" xmlns="" val="20476133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IMPORTANT GUIDELINES</a:t>
            </a:r>
            <a:endParaRPr lang="en-IN" dirty="0"/>
          </a:p>
        </p:txBody>
      </p:sp>
      <p:sp>
        <p:nvSpPr>
          <p:cNvPr id="3" name="Content Placeholder 2"/>
          <p:cNvSpPr>
            <a:spLocks noGrp="1"/>
          </p:cNvSpPr>
          <p:nvPr>
            <p:ph idx="1"/>
          </p:nvPr>
        </p:nvSpPr>
        <p:spPr/>
        <p:txBody>
          <a:bodyPr>
            <a:normAutofit/>
          </a:bodyPr>
          <a:lstStyle/>
          <a:p>
            <a:r>
              <a:rPr lang="en-IN" dirty="0" smtClean="0"/>
              <a:t>Live as a family man</a:t>
            </a:r>
          </a:p>
          <a:p>
            <a:r>
              <a:rPr lang="en-IN" dirty="0" smtClean="0"/>
              <a:t>Control of five emotions </a:t>
            </a:r>
            <a:r>
              <a:rPr lang="en-IN" dirty="0"/>
              <a:t>-</a:t>
            </a:r>
            <a:r>
              <a:rPr lang="en-IN" dirty="0" smtClean="0"/>
              <a:t>                           ‘</a:t>
            </a:r>
            <a:r>
              <a:rPr lang="en-IN" dirty="0" err="1" smtClean="0"/>
              <a:t>Kaam</a:t>
            </a:r>
            <a:r>
              <a:rPr lang="en-IN" dirty="0" smtClean="0"/>
              <a:t>, </a:t>
            </a:r>
            <a:r>
              <a:rPr lang="en-IN" dirty="0" err="1" smtClean="0"/>
              <a:t>Karodh</a:t>
            </a:r>
            <a:r>
              <a:rPr lang="en-IN" dirty="0" smtClean="0"/>
              <a:t>, </a:t>
            </a:r>
            <a:r>
              <a:rPr lang="en-IN" dirty="0" err="1" smtClean="0"/>
              <a:t>Lobh</a:t>
            </a:r>
            <a:r>
              <a:rPr lang="en-IN" dirty="0" smtClean="0"/>
              <a:t>, </a:t>
            </a:r>
            <a:r>
              <a:rPr lang="en-IN" dirty="0" err="1" smtClean="0"/>
              <a:t>Moh</a:t>
            </a:r>
            <a:r>
              <a:rPr lang="en-IN" dirty="0" smtClean="0"/>
              <a:t>, </a:t>
            </a:r>
            <a:r>
              <a:rPr lang="en-IN" dirty="0" err="1" smtClean="0"/>
              <a:t>Ahankar</a:t>
            </a:r>
            <a:r>
              <a:rPr lang="en-IN" dirty="0" smtClean="0"/>
              <a:t>’.</a:t>
            </a:r>
          </a:p>
          <a:p>
            <a:r>
              <a:rPr lang="en-IN" dirty="0" smtClean="0"/>
              <a:t>Developing five virtues – </a:t>
            </a:r>
          </a:p>
          <a:p>
            <a:pPr marL="0" indent="0">
              <a:buNone/>
            </a:pPr>
            <a:r>
              <a:rPr lang="en-IN" dirty="0" smtClean="0"/>
              <a:t>    Sat, </a:t>
            </a:r>
            <a:r>
              <a:rPr lang="en-IN" dirty="0" err="1" smtClean="0"/>
              <a:t>Santokh</a:t>
            </a:r>
            <a:r>
              <a:rPr lang="en-IN" dirty="0" smtClean="0"/>
              <a:t>, </a:t>
            </a:r>
            <a:r>
              <a:rPr lang="en-IN" dirty="0" err="1" smtClean="0"/>
              <a:t>Daya</a:t>
            </a:r>
            <a:r>
              <a:rPr lang="en-IN" dirty="0" smtClean="0"/>
              <a:t>, </a:t>
            </a:r>
            <a:r>
              <a:rPr lang="en-IN" dirty="0" err="1" smtClean="0"/>
              <a:t>Nimrata</a:t>
            </a:r>
            <a:r>
              <a:rPr lang="en-IN" dirty="0" smtClean="0"/>
              <a:t>, </a:t>
            </a:r>
            <a:r>
              <a:rPr lang="en-IN" dirty="0" err="1" smtClean="0"/>
              <a:t>Pyaar</a:t>
            </a:r>
            <a:endParaRPr lang="en-IN" dirty="0" smtClean="0"/>
          </a:p>
          <a:p>
            <a:r>
              <a:rPr lang="en-IN" dirty="0" smtClean="0"/>
              <a:t> Day to day living - </a:t>
            </a:r>
            <a:r>
              <a:rPr lang="en-IN" dirty="0" err="1" smtClean="0"/>
              <a:t>Kirit</a:t>
            </a:r>
            <a:r>
              <a:rPr lang="en-IN" dirty="0" smtClean="0"/>
              <a:t> </a:t>
            </a:r>
            <a:r>
              <a:rPr lang="en-IN" dirty="0" err="1" smtClean="0"/>
              <a:t>Karni</a:t>
            </a:r>
            <a:r>
              <a:rPr lang="en-IN" dirty="0" smtClean="0"/>
              <a:t>, Wand </a:t>
            </a:r>
            <a:r>
              <a:rPr lang="en-IN" dirty="0" err="1" smtClean="0"/>
              <a:t>ke</a:t>
            </a:r>
            <a:r>
              <a:rPr lang="en-IN" dirty="0" smtClean="0"/>
              <a:t> </a:t>
            </a:r>
            <a:r>
              <a:rPr lang="en-IN" dirty="0" err="1" smtClean="0"/>
              <a:t>Chhakna</a:t>
            </a:r>
            <a:r>
              <a:rPr lang="en-IN" dirty="0" smtClean="0"/>
              <a:t>, </a:t>
            </a:r>
            <a:r>
              <a:rPr lang="en-IN" dirty="0" err="1" smtClean="0"/>
              <a:t>Simran</a:t>
            </a:r>
            <a:r>
              <a:rPr lang="en-IN" dirty="0" smtClean="0"/>
              <a:t> </a:t>
            </a:r>
            <a:r>
              <a:rPr lang="en-IN" dirty="0" err="1" smtClean="0"/>
              <a:t>Karna</a:t>
            </a:r>
            <a:r>
              <a:rPr lang="en-IN" dirty="0" smtClean="0"/>
              <a:t> –</a:t>
            </a:r>
            <a:r>
              <a:rPr lang="en-IN" dirty="0" err="1" smtClean="0"/>
              <a:t>Naam</a:t>
            </a:r>
            <a:r>
              <a:rPr lang="en-IN" dirty="0" smtClean="0"/>
              <a:t> </a:t>
            </a:r>
            <a:r>
              <a:rPr lang="en-IN" dirty="0" err="1" smtClean="0"/>
              <a:t>Japna</a:t>
            </a:r>
            <a:endParaRPr lang="en-IN" dirty="0"/>
          </a:p>
        </p:txBody>
      </p:sp>
    </p:spTree>
    <p:extLst>
      <p:ext uri="{BB962C8B-B14F-4D97-AF65-F5344CB8AC3E}">
        <p14:creationId xmlns:p14="http://schemas.microsoft.com/office/powerpoint/2010/main" xmlns="" val="1150554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GURDWARA</a:t>
            </a:r>
            <a:endParaRPr lang="en-IN" dirty="0"/>
          </a:p>
        </p:txBody>
      </p:sp>
      <p:sp>
        <p:nvSpPr>
          <p:cNvPr id="3" name="Content Placeholder 2"/>
          <p:cNvSpPr>
            <a:spLocks noGrp="1"/>
          </p:cNvSpPr>
          <p:nvPr>
            <p:ph idx="1"/>
          </p:nvPr>
        </p:nvSpPr>
        <p:spPr/>
        <p:txBody>
          <a:bodyPr>
            <a:normAutofit lnSpcReduction="10000"/>
          </a:bodyPr>
          <a:lstStyle/>
          <a:p>
            <a:r>
              <a:rPr lang="en-IN" dirty="0" smtClean="0"/>
              <a:t>A unique institution</a:t>
            </a:r>
          </a:p>
          <a:p>
            <a:r>
              <a:rPr lang="en-IN" dirty="0" smtClean="0"/>
              <a:t>Place for prayers and religious functions</a:t>
            </a:r>
          </a:p>
          <a:p>
            <a:r>
              <a:rPr lang="en-IN" dirty="0" err="1" smtClean="0"/>
              <a:t>Keertan</a:t>
            </a:r>
            <a:r>
              <a:rPr lang="en-IN" dirty="0" smtClean="0"/>
              <a:t>, an important part of religious service</a:t>
            </a:r>
          </a:p>
          <a:p>
            <a:r>
              <a:rPr lang="en-IN" dirty="0" err="1" smtClean="0"/>
              <a:t>Langar</a:t>
            </a:r>
            <a:r>
              <a:rPr lang="en-IN" dirty="0" smtClean="0"/>
              <a:t> – community meals</a:t>
            </a:r>
          </a:p>
          <a:p>
            <a:r>
              <a:rPr lang="en-IN" dirty="0" smtClean="0"/>
              <a:t>Place to stay</a:t>
            </a:r>
          </a:p>
          <a:p>
            <a:r>
              <a:rPr lang="en-IN" dirty="0" smtClean="0"/>
              <a:t>Meeting place for community</a:t>
            </a:r>
          </a:p>
          <a:p>
            <a:r>
              <a:rPr lang="en-IN" dirty="0" smtClean="0"/>
              <a:t>Social functions such as marriages</a:t>
            </a:r>
          </a:p>
          <a:p>
            <a:r>
              <a:rPr lang="en-IN" dirty="0" smtClean="0"/>
              <a:t>All welcome</a:t>
            </a:r>
            <a:endParaRPr lang="en-IN" dirty="0"/>
          </a:p>
        </p:txBody>
      </p:sp>
    </p:spTree>
    <p:extLst>
      <p:ext uri="{BB962C8B-B14F-4D97-AF65-F5344CB8AC3E}">
        <p14:creationId xmlns:p14="http://schemas.microsoft.com/office/powerpoint/2010/main" xmlns="" val="22524083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Samsung backup\D drive\2PHOTOS D\Suisee June 2010\SUISE JUNE 2010 297.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000250" y="0"/>
            <a:ext cx="5143500"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352770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SAINT KNIGHTHOOD</a:t>
            </a:r>
            <a:endParaRPr lang="en-IN" dirty="0"/>
          </a:p>
        </p:txBody>
      </p:sp>
      <p:sp>
        <p:nvSpPr>
          <p:cNvPr id="3" name="Content Placeholder 2"/>
          <p:cNvSpPr>
            <a:spLocks noGrp="1"/>
          </p:cNvSpPr>
          <p:nvPr>
            <p:ph idx="1"/>
          </p:nvPr>
        </p:nvSpPr>
        <p:spPr>
          <a:xfrm>
            <a:off x="457200" y="1340768"/>
            <a:ext cx="8229600" cy="4785395"/>
          </a:xfrm>
        </p:spPr>
        <p:txBody>
          <a:bodyPr>
            <a:normAutofit/>
          </a:bodyPr>
          <a:lstStyle/>
          <a:p>
            <a:pPr marL="0" indent="0" algn="ctr">
              <a:buNone/>
            </a:pPr>
            <a:r>
              <a:rPr lang="en-IN" b="1" dirty="0" smtClean="0"/>
              <a:t>People Empowerment </a:t>
            </a:r>
          </a:p>
          <a:p>
            <a:r>
              <a:rPr lang="en-IN" dirty="0" err="1" smtClean="0"/>
              <a:t>Shubh</a:t>
            </a:r>
            <a:r>
              <a:rPr lang="en-IN" dirty="0" smtClean="0"/>
              <a:t> Karman se </a:t>
            </a:r>
            <a:r>
              <a:rPr lang="en-IN" dirty="0" err="1" smtClean="0"/>
              <a:t>Kabhu</a:t>
            </a:r>
            <a:r>
              <a:rPr lang="en-IN" dirty="0" smtClean="0"/>
              <a:t> </a:t>
            </a:r>
            <a:r>
              <a:rPr lang="en-IN" dirty="0" err="1" smtClean="0"/>
              <a:t>na</a:t>
            </a:r>
            <a:r>
              <a:rPr lang="en-IN" dirty="0" smtClean="0"/>
              <a:t> </a:t>
            </a:r>
            <a:r>
              <a:rPr lang="en-IN" dirty="0" err="1" smtClean="0"/>
              <a:t>daroon</a:t>
            </a:r>
            <a:endParaRPr lang="en-IN" dirty="0" smtClean="0"/>
          </a:p>
          <a:p>
            <a:r>
              <a:rPr lang="en-IN" dirty="0" smtClean="0"/>
              <a:t>Fight for justice</a:t>
            </a:r>
          </a:p>
          <a:p>
            <a:r>
              <a:rPr lang="en-IN" dirty="0" smtClean="0"/>
              <a:t>Stand out for what you believe in</a:t>
            </a:r>
          </a:p>
          <a:p>
            <a:r>
              <a:rPr lang="en-IN" dirty="0" smtClean="0"/>
              <a:t>Sava </a:t>
            </a:r>
            <a:r>
              <a:rPr lang="en-IN" dirty="0" err="1" smtClean="0"/>
              <a:t>Laakh</a:t>
            </a:r>
            <a:r>
              <a:rPr lang="en-IN" dirty="0" smtClean="0"/>
              <a:t> se </a:t>
            </a:r>
            <a:r>
              <a:rPr lang="en-IN" dirty="0" err="1" smtClean="0"/>
              <a:t>ek</a:t>
            </a:r>
            <a:r>
              <a:rPr lang="en-IN" dirty="0" smtClean="0"/>
              <a:t> </a:t>
            </a:r>
            <a:r>
              <a:rPr lang="en-IN" dirty="0" err="1" smtClean="0"/>
              <a:t>laraoon</a:t>
            </a:r>
            <a:endParaRPr lang="en-IN" dirty="0" smtClean="0"/>
          </a:p>
          <a:p>
            <a:r>
              <a:rPr lang="en-IN" dirty="0" err="1" smtClean="0"/>
              <a:t>Chiri</a:t>
            </a:r>
            <a:r>
              <a:rPr lang="en-IN" dirty="0" smtClean="0"/>
              <a:t> da </a:t>
            </a:r>
            <a:r>
              <a:rPr lang="en-IN" dirty="0" err="1" smtClean="0"/>
              <a:t>Baaz</a:t>
            </a:r>
            <a:r>
              <a:rPr lang="en-IN" dirty="0" smtClean="0"/>
              <a:t> </a:t>
            </a:r>
            <a:r>
              <a:rPr lang="en-IN" dirty="0" err="1" smtClean="0"/>
              <a:t>banaoon</a:t>
            </a:r>
            <a:endParaRPr lang="en-IN" dirty="0" smtClean="0"/>
          </a:p>
          <a:p>
            <a:r>
              <a:rPr lang="en-IN" dirty="0" err="1" smtClean="0"/>
              <a:t>Gurdwara</a:t>
            </a:r>
            <a:r>
              <a:rPr lang="en-IN" dirty="0" smtClean="0"/>
              <a:t> Reform &amp; </a:t>
            </a:r>
            <a:r>
              <a:rPr lang="en-IN" dirty="0" err="1" smtClean="0"/>
              <a:t>Kuka</a:t>
            </a:r>
            <a:r>
              <a:rPr lang="en-IN" dirty="0" smtClean="0"/>
              <a:t> Movements</a:t>
            </a:r>
          </a:p>
          <a:p>
            <a:pPr marL="0" indent="0">
              <a:buNone/>
            </a:pPr>
            <a:endParaRPr lang="en-IN" dirty="0"/>
          </a:p>
        </p:txBody>
      </p:sp>
    </p:spTree>
    <p:extLst>
      <p:ext uri="{BB962C8B-B14F-4D97-AF65-F5344CB8AC3E}">
        <p14:creationId xmlns:p14="http://schemas.microsoft.com/office/powerpoint/2010/main" xmlns="" val="1072918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CONCEPT OF MARTIAL RACE AND BRITISH PATRONAGE</a:t>
            </a:r>
            <a:endParaRPr lang="en-IN" dirty="0"/>
          </a:p>
        </p:txBody>
      </p:sp>
      <p:sp>
        <p:nvSpPr>
          <p:cNvPr id="3" name="Content Placeholder 2"/>
          <p:cNvSpPr>
            <a:spLocks noGrp="1"/>
          </p:cNvSpPr>
          <p:nvPr>
            <p:ph idx="1"/>
          </p:nvPr>
        </p:nvSpPr>
        <p:spPr>
          <a:xfrm>
            <a:off x="457200" y="1844824"/>
            <a:ext cx="8229600" cy="4281339"/>
          </a:xfrm>
        </p:spPr>
        <p:txBody>
          <a:bodyPr/>
          <a:lstStyle/>
          <a:p>
            <a:r>
              <a:rPr lang="en-IN" dirty="0" smtClean="0"/>
              <a:t>Post Maharaja </a:t>
            </a:r>
            <a:r>
              <a:rPr lang="en-IN" dirty="0" err="1" smtClean="0"/>
              <a:t>Ranjit</a:t>
            </a:r>
            <a:r>
              <a:rPr lang="en-IN" dirty="0" smtClean="0"/>
              <a:t> Singh and Sikh Wars, Sikh recruitment in Army and Police</a:t>
            </a:r>
          </a:p>
          <a:p>
            <a:r>
              <a:rPr lang="en-IN" dirty="0" smtClean="0"/>
              <a:t>Encouraged propagation of religion</a:t>
            </a:r>
          </a:p>
          <a:p>
            <a:r>
              <a:rPr lang="en-IN" dirty="0" smtClean="0"/>
              <a:t>Sikh population increase</a:t>
            </a:r>
          </a:p>
          <a:p>
            <a:r>
              <a:rPr lang="en-IN" dirty="0" smtClean="0"/>
              <a:t>Sikh migration abroad</a:t>
            </a:r>
          </a:p>
          <a:p>
            <a:r>
              <a:rPr lang="en-IN" dirty="0" smtClean="0"/>
              <a:t>Freedom movement – Sikhs played important role. Port Blair Cellular jail -40% Sikh inmates</a:t>
            </a:r>
            <a:endParaRPr lang="en-IN" dirty="0"/>
          </a:p>
        </p:txBody>
      </p:sp>
    </p:spTree>
    <p:extLst>
      <p:ext uri="{BB962C8B-B14F-4D97-AF65-F5344CB8AC3E}">
        <p14:creationId xmlns:p14="http://schemas.microsoft.com/office/powerpoint/2010/main" xmlns="" val="2974784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POST INDEPENDENCE</a:t>
            </a:r>
            <a:endParaRPr lang="en-IN" dirty="0"/>
          </a:p>
        </p:txBody>
      </p:sp>
      <p:sp>
        <p:nvSpPr>
          <p:cNvPr id="3" name="Content Placeholder 2"/>
          <p:cNvSpPr>
            <a:spLocks noGrp="1"/>
          </p:cNvSpPr>
          <p:nvPr>
            <p:ph idx="1"/>
          </p:nvPr>
        </p:nvSpPr>
        <p:spPr/>
        <p:txBody>
          <a:bodyPr>
            <a:normAutofit lnSpcReduction="10000"/>
          </a:bodyPr>
          <a:lstStyle/>
          <a:p>
            <a:r>
              <a:rPr lang="en-IN" dirty="0" smtClean="0"/>
              <a:t>Pain of Partition 1947 – Sikhs most impacted</a:t>
            </a:r>
          </a:p>
          <a:p>
            <a:r>
              <a:rPr lang="en-IN" dirty="0" smtClean="0"/>
              <a:t>Migration to other parts of India and abroad</a:t>
            </a:r>
          </a:p>
          <a:p>
            <a:r>
              <a:rPr lang="en-IN" dirty="0" smtClean="0"/>
              <a:t>Green revolution</a:t>
            </a:r>
          </a:p>
          <a:p>
            <a:r>
              <a:rPr lang="en-IN" dirty="0" smtClean="0"/>
              <a:t>Army and Police recruitment curtailed</a:t>
            </a:r>
          </a:p>
          <a:p>
            <a:r>
              <a:rPr lang="en-IN" dirty="0" smtClean="0"/>
              <a:t>Punjabi </a:t>
            </a:r>
            <a:r>
              <a:rPr lang="en-IN" dirty="0" err="1" smtClean="0"/>
              <a:t>Suba</a:t>
            </a:r>
            <a:endParaRPr lang="en-IN" dirty="0" smtClean="0"/>
          </a:p>
          <a:p>
            <a:r>
              <a:rPr lang="en-IN" dirty="0" err="1" smtClean="0"/>
              <a:t>Anandpur</a:t>
            </a:r>
            <a:r>
              <a:rPr lang="en-IN" dirty="0" smtClean="0"/>
              <a:t> Sahib resolution</a:t>
            </a:r>
          </a:p>
          <a:p>
            <a:r>
              <a:rPr lang="en-IN" dirty="0" err="1" smtClean="0"/>
              <a:t>Khalistan</a:t>
            </a:r>
            <a:endParaRPr lang="en-IN" dirty="0" smtClean="0"/>
          </a:p>
          <a:p>
            <a:r>
              <a:rPr lang="en-IN" dirty="0" smtClean="0"/>
              <a:t>Operation Blue Star &amp; Delhi Carnage</a:t>
            </a:r>
          </a:p>
          <a:p>
            <a:endParaRPr lang="en-IN" dirty="0" smtClean="0"/>
          </a:p>
          <a:p>
            <a:endParaRPr lang="en-IN" dirty="0"/>
          </a:p>
        </p:txBody>
      </p:sp>
    </p:spTree>
    <p:extLst>
      <p:ext uri="{BB962C8B-B14F-4D97-AF65-F5344CB8AC3E}">
        <p14:creationId xmlns:p14="http://schemas.microsoft.com/office/powerpoint/2010/main" xmlns="" val="1454617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PRESENT PUNJAB SITUATION</a:t>
            </a:r>
            <a:endParaRPr lang="en-IN" dirty="0"/>
          </a:p>
        </p:txBody>
      </p:sp>
      <p:sp>
        <p:nvSpPr>
          <p:cNvPr id="3" name="Content Placeholder 2"/>
          <p:cNvSpPr>
            <a:spLocks noGrp="1"/>
          </p:cNvSpPr>
          <p:nvPr>
            <p:ph idx="1"/>
          </p:nvPr>
        </p:nvSpPr>
        <p:spPr/>
        <p:txBody>
          <a:bodyPr>
            <a:normAutofit fontScale="92500"/>
          </a:bodyPr>
          <a:lstStyle/>
          <a:p>
            <a:r>
              <a:rPr lang="en-IN" dirty="0" smtClean="0"/>
              <a:t>No more a leading state</a:t>
            </a:r>
          </a:p>
          <a:p>
            <a:r>
              <a:rPr lang="en-IN" dirty="0" smtClean="0"/>
              <a:t>Stagnant agriculture and industry</a:t>
            </a:r>
          </a:p>
          <a:p>
            <a:r>
              <a:rPr lang="en-IN" dirty="0" smtClean="0"/>
              <a:t>Unemployment, drugs </a:t>
            </a:r>
            <a:r>
              <a:rPr lang="en-IN" dirty="0"/>
              <a:t>&amp;</a:t>
            </a:r>
            <a:r>
              <a:rPr lang="en-IN" dirty="0" smtClean="0"/>
              <a:t> youth disenchantment</a:t>
            </a:r>
          </a:p>
          <a:p>
            <a:r>
              <a:rPr lang="en-IN" dirty="0" smtClean="0"/>
              <a:t>Migration legal and illegal</a:t>
            </a:r>
          </a:p>
          <a:p>
            <a:r>
              <a:rPr lang="en-IN" dirty="0" smtClean="0"/>
              <a:t>Trade with Pakistan might help</a:t>
            </a:r>
          </a:p>
          <a:p>
            <a:r>
              <a:rPr lang="en-IN" dirty="0" smtClean="0"/>
              <a:t>Minority </a:t>
            </a:r>
            <a:r>
              <a:rPr lang="en-IN" dirty="0"/>
              <a:t>c</a:t>
            </a:r>
            <a:r>
              <a:rPr lang="en-IN" dirty="0" smtClean="0"/>
              <a:t>ommunity fears -</a:t>
            </a:r>
            <a:r>
              <a:rPr lang="en-IN" dirty="0"/>
              <a:t> a</a:t>
            </a:r>
            <a:r>
              <a:rPr lang="en-IN" dirty="0" smtClean="0"/>
              <a:t>bsorption into Hinduism, a real threat</a:t>
            </a:r>
          </a:p>
          <a:p>
            <a:r>
              <a:rPr lang="en-IN" dirty="0" smtClean="0"/>
              <a:t>Turban under pressure</a:t>
            </a:r>
            <a:endParaRPr lang="en-IN" dirty="0"/>
          </a:p>
        </p:txBody>
      </p:sp>
    </p:spTree>
    <p:extLst>
      <p:ext uri="{BB962C8B-B14F-4D97-AF65-F5344CB8AC3E}">
        <p14:creationId xmlns:p14="http://schemas.microsoft.com/office/powerpoint/2010/main" xmlns="" val="3792110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CONCLUSIONS</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You are going to play god</a:t>
            </a:r>
          </a:p>
          <a:p>
            <a:r>
              <a:rPr lang="en-IN" dirty="0" smtClean="0"/>
              <a:t>Your religion should be good deeds</a:t>
            </a:r>
          </a:p>
          <a:p>
            <a:r>
              <a:rPr lang="en-IN" dirty="0" smtClean="0"/>
              <a:t>You can provide healing to public</a:t>
            </a:r>
          </a:p>
          <a:p>
            <a:r>
              <a:rPr lang="en-IN" dirty="0" smtClean="0"/>
              <a:t>Stand up for what you believe in</a:t>
            </a:r>
          </a:p>
          <a:p>
            <a:r>
              <a:rPr lang="en-IN" dirty="0" smtClean="0"/>
              <a:t>Sikhism teachings relevant to all societies and people – In that sense be a true Sikh – that’s all</a:t>
            </a:r>
          </a:p>
          <a:p>
            <a:pPr marL="0" indent="0" algn="ctr">
              <a:buNone/>
            </a:pPr>
            <a:endParaRPr lang="en-IN" dirty="0" smtClean="0"/>
          </a:p>
          <a:p>
            <a:pPr marL="0" indent="0" algn="ctr">
              <a:buNone/>
            </a:pPr>
            <a:r>
              <a:rPr lang="en-IN" dirty="0" smtClean="0"/>
              <a:t>“</a:t>
            </a:r>
            <a:r>
              <a:rPr lang="en-IN" dirty="0" err="1" smtClean="0"/>
              <a:t>Waheguru</a:t>
            </a:r>
            <a:r>
              <a:rPr lang="en-IN" dirty="0" smtClean="0"/>
              <a:t> </a:t>
            </a:r>
            <a:r>
              <a:rPr lang="en-IN" dirty="0" err="1" smtClean="0"/>
              <a:t>Ji</a:t>
            </a:r>
            <a:r>
              <a:rPr lang="en-IN" dirty="0" smtClean="0"/>
              <a:t> </a:t>
            </a:r>
            <a:r>
              <a:rPr lang="en-IN" dirty="0" err="1" smtClean="0"/>
              <a:t>ka</a:t>
            </a:r>
            <a:r>
              <a:rPr lang="en-IN" dirty="0" smtClean="0"/>
              <a:t> </a:t>
            </a:r>
            <a:r>
              <a:rPr lang="en-IN" dirty="0" err="1" smtClean="0"/>
              <a:t>Khalsa</a:t>
            </a:r>
            <a:r>
              <a:rPr lang="en-IN" dirty="0" smtClean="0"/>
              <a:t> </a:t>
            </a:r>
            <a:r>
              <a:rPr lang="en-IN" dirty="0" err="1" smtClean="0"/>
              <a:t>Waheguru</a:t>
            </a:r>
            <a:r>
              <a:rPr lang="en-IN" dirty="0"/>
              <a:t> </a:t>
            </a:r>
            <a:r>
              <a:rPr lang="en-IN" dirty="0" err="1" smtClean="0"/>
              <a:t>Ji</a:t>
            </a:r>
            <a:r>
              <a:rPr lang="en-IN" dirty="0" smtClean="0"/>
              <a:t> </a:t>
            </a:r>
            <a:r>
              <a:rPr lang="en-IN" dirty="0" err="1" smtClean="0"/>
              <a:t>kee</a:t>
            </a:r>
            <a:r>
              <a:rPr lang="en-IN" dirty="0" smtClean="0"/>
              <a:t> </a:t>
            </a:r>
            <a:r>
              <a:rPr lang="en-IN" dirty="0" err="1" smtClean="0"/>
              <a:t>Fateh</a:t>
            </a:r>
            <a:endParaRPr lang="en-IN" dirty="0" smtClean="0"/>
          </a:p>
          <a:p>
            <a:pPr marL="0" indent="0" algn="ctr">
              <a:buNone/>
            </a:pPr>
            <a:r>
              <a:rPr lang="en-IN" dirty="0" err="1" smtClean="0"/>
              <a:t>Tere</a:t>
            </a:r>
            <a:r>
              <a:rPr lang="en-IN" dirty="0" smtClean="0"/>
              <a:t> </a:t>
            </a:r>
            <a:r>
              <a:rPr lang="en-IN" dirty="0" err="1" smtClean="0"/>
              <a:t>Bhane</a:t>
            </a:r>
            <a:r>
              <a:rPr lang="en-IN" dirty="0" smtClean="0"/>
              <a:t> </a:t>
            </a:r>
            <a:r>
              <a:rPr lang="en-IN" dirty="0" err="1" smtClean="0"/>
              <a:t>Sarbat</a:t>
            </a:r>
            <a:r>
              <a:rPr lang="en-IN" dirty="0" smtClean="0"/>
              <a:t> da </a:t>
            </a:r>
            <a:r>
              <a:rPr lang="en-IN" dirty="0" err="1" smtClean="0"/>
              <a:t>Bhala</a:t>
            </a:r>
            <a:r>
              <a:rPr lang="en-IN" dirty="0" smtClean="0"/>
              <a:t>”</a:t>
            </a:r>
            <a:endParaRPr lang="en-IN" dirty="0"/>
          </a:p>
        </p:txBody>
      </p:sp>
    </p:spTree>
    <p:extLst>
      <p:ext uri="{BB962C8B-B14F-4D97-AF65-F5344CB8AC3E}">
        <p14:creationId xmlns:p14="http://schemas.microsoft.com/office/powerpoint/2010/main" xmlns="" val="936159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1224136"/>
          </a:xfrm>
        </p:spPr>
        <p:txBody>
          <a:bodyPr>
            <a:normAutofit fontScale="90000"/>
          </a:bodyPr>
          <a:lstStyle/>
          <a:p>
            <a:r>
              <a:rPr lang="en-IN" dirty="0" smtClean="0"/>
              <a:t>GO OUT AND HELP INDIA</a:t>
            </a:r>
            <a:br>
              <a:rPr lang="en-IN" dirty="0" smtClean="0"/>
            </a:br>
            <a:r>
              <a:rPr lang="en-IN" dirty="0" smtClean="0"/>
              <a:t>THAT SHOULD BE YOUR RELIGION</a:t>
            </a:r>
            <a:br>
              <a:rPr lang="en-IN" dirty="0" smtClean="0"/>
            </a:br>
            <a:endParaRPr lang="en-IN" dirty="0"/>
          </a:p>
        </p:txBody>
      </p:sp>
      <p:sp>
        <p:nvSpPr>
          <p:cNvPr id="3" name="Content Placeholder 2"/>
          <p:cNvSpPr>
            <a:spLocks noGrp="1"/>
          </p:cNvSpPr>
          <p:nvPr>
            <p:ph idx="1"/>
          </p:nvPr>
        </p:nvSpPr>
        <p:spPr/>
        <p:txBody>
          <a:bodyPr>
            <a:normAutofit fontScale="85000" lnSpcReduction="20000"/>
          </a:bodyPr>
          <a:lstStyle/>
          <a:p>
            <a:pPr marL="0" indent="0">
              <a:buNone/>
            </a:pPr>
            <a:endParaRPr lang="en-IN" dirty="0" smtClean="0"/>
          </a:p>
          <a:p>
            <a:pPr marL="0" indent="0">
              <a:buNone/>
            </a:pPr>
            <a:endParaRPr lang="en-IN" dirty="0" smtClean="0"/>
          </a:p>
          <a:p>
            <a:r>
              <a:rPr lang="en-IN" dirty="0" err="1" smtClean="0"/>
              <a:t>Awal</a:t>
            </a:r>
            <a:r>
              <a:rPr lang="en-IN" dirty="0" smtClean="0"/>
              <a:t> </a:t>
            </a:r>
            <a:r>
              <a:rPr lang="en-IN" dirty="0"/>
              <a:t>Allah </a:t>
            </a:r>
            <a:r>
              <a:rPr lang="en-IN" dirty="0" err="1"/>
              <a:t>Nur</a:t>
            </a:r>
            <a:r>
              <a:rPr lang="en-IN" dirty="0"/>
              <a:t> </a:t>
            </a:r>
            <a:r>
              <a:rPr lang="en-IN" dirty="0" err="1"/>
              <a:t>Appaya</a:t>
            </a:r>
            <a:r>
              <a:rPr lang="en-IN" dirty="0"/>
              <a:t>, </a:t>
            </a:r>
            <a:r>
              <a:rPr lang="en-IN" dirty="0" err="1"/>
              <a:t>kudrat</a:t>
            </a:r>
            <a:r>
              <a:rPr lang="en-IN" dirty="0"/>
              <a:t> de sab </a:t>
            </a:r>
            <a:r>
              <a:rPr lang="en-IN" dirty="0" err="1"/>
              <a:t>bande</a:t>
            </a:r>
            <a:r>
              <a:rPr lang="en-IN" dirty="0"/>
              <a:t>, </a:t>
            </a:r>
            <a:r>
              <a:rPr lang="en-IN" dirty="0" err="1"/>
              <a:t>ek</a:t>
            </a:r>
            <a:r>
              <a:rPr lang="en-IN" dirty="0"/>
              <a:t> </a:t>
            </a:r>
            <a:r>
              <a:rPr lang="en-IN" dirty="0" err="1"/>
              <a:t>nur</a:t>
            </a:r>
            <a:r>
              <a:rPr lang="en-IN" dirty="0"/>
              <a:t> se </a:t>
            </a:r>
            <a:r>
              <a:rPr lang="en-IN" dirty="0" err="1"/>
              <a:t>sabh</a:t>
            </a:r>
            <a:r>
              <a:rPr lang="en-IN" dirty="0"/>
              <a:t> jag </a:t>
            </a:r>
            <a:r>
              <a:rPr lang="en-IN" dirty="0" err="1" smtClean="0"/>
              <a:t>upjaya</a:t>
            </a:r>
            <a:r>
              <a:rPr lang="en-IN" dirty="0" smtClean="0"/>
              <a:t>, </a:t>
            </a:r>
            <a:r>
              <a:rPr lang="en-IN" dirty="0" err="1"/>
              <a:t>kaun</a:t>
            </a:r>
            <a:r>
              <a:rPr lang="en-IN" dirty="0"/>
              <a:t> </a:t>
            </a:r>
            <a:r>
              <a:rPr lang="en-IN" dirty="0" err="1"/>
              <a:t>bhale</a:t>
            </a:r>
            <a:r>
              <a:rPr lang="en-IN" dirty="0"/>
              <a:t> </a:t>
            </a:r>
            <a:r>
              <a:rPr lang="en-IN" dirty="0" err="1" smtClean="0"/>
              <a:t>kaun</a:t>
            </a:r>
            <a:r>
              <a:rPr lang="en-IN" dirty="0"/>
              <a:t> </a:t>
            </a:r>
            <a:r>
              <a:rPr lang="en-IN" dirty="0" err="1" smtClean="0"/>
              <a:t>mande</a:t>
            </a:r>
            <a:endParaRPr lang="en-IN" dirty="0" smtClean="0"/>
          </a:p>
          <a:p>
            <a:pPr marL="0" indent="0">
              <a:buNone/>
            </a:pPr>
            <a:r>
              <a:rPr lang="en-IN" dirty="0" smtClean="0"/>
              <a:t> </a:t>
            </a:r>
          </a:p>
          <a:p>
            <a:r>
              <a:rPr lang="en-IN" dirty="0"/>
              <a:t> First God created light; then by his creative power, he made all mortal beings. </a:t>
            </a:r>
          </a:p>
          <a:p>
            <a:r>
              <a:rPr lang="en-IN" dirty="0" smtClean="0"/>
              <a:t>From </a:t>
            </a:r>
            <a:r>
              <a:rPr lang="en-IN" dirty="0"/>
              <a:t>the one light the entire universe welled </a:t>
            </a:r>
            <a:r>
              <a:rPr lang="en-IN" dirty="0" smtClean="0"/>
              <a:t> up</a:t>
            </a:r>
            <a:r>
              <a:rPr lang="en-IN" dirty="0"/>
              <a:t>, so, who is good and who is </a:t>
            </a:r>
            <a:r>
              <a:rPr lang="en-IN" dirty="0" smtClean="0"/>
              <a:t>bad?</a:t>
            </a:r>
          </a:p>
          <a:p>
            <a:pPr marL="0" indent="0" algn="ctr">
              <a:buNone/>
            </a:pPr>
            <a:endParaRPr lang="en-IN" dirty="0" smtClean="0"/>
          </a:p>
          <a:p>
            <a:pPr marL="0" indent="0" algn="ctr">
              <a:buNone/>
            </a:pPr>
            <a:r>
              <a:rPr lang="en-IN" dirty="0" smtClean="0"/>
              <a:t>THANKS</a:t>
            </a:r>
            <a:endParaRPr lang="en-IN" dirty="0"/>
          </a:p>
          <a:p>
            <a:endParaRPr lang="en-IN" dirty="0"/>
          </a:p>
        </p:txBody>
      </p:sp>
    </p:spTree>
    <p:extLst>
      <p:ext uri="{BB962C8B-B14F-4D97-AF65-F5344CB8AC3E}">
        <p14:creationId xmlns:p14="http://schemas.microsoft.com/office/powerpoint/2010/main" xmlns="" val="4266924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GOLDEN TEMPLE AMRITSAR</a:t>
            </a:r>
            <a:endParaRPr lang="en-IN"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1619672" y="1556792"/>
            <a:ext cx="6048672" cy="388753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50868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GURU NANAK</a:t>
            </a:r>
            <a:endParaRPr lang="en-IN" dirty="0"/>
          </a:p>
        </p:txBody>
      </p:sp>
      <p:pic>
        <p:nvPicPr>
          <p:cNvPr id="1026" name="Picture 2" descr="C:\Users\swarn Singh Kahlon\Pictures\Guru Nanak.jp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2627784" y="1340768"/>
            <a:ext cx="3888432" cy="515719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037593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92696"/>
            <a:ext cx="8229600" cy="724942"/>
          </a:xfrm>
        </p:spPr>
        <p:txBody>
          <a:bodyPr>
            <a:normAutofit fontScale="90000"/>
          </a:bodyPr>
          <a:lstStyle/>
          <a:p>
            <a:r>
              <a:rPr lang="en-IN" dirty="0" smtClean="0"/>
              <a:t>INTRODUCTION</a:t>
            </a:r>
            <a:endParaRPr lang="en-IN" dirty="0"/>
          </a:p>
        </p:txBody>
      </p:sp>
      <p:sp>
        <p:nvSpPr>
          <p:cNvPr id="3" name="Content Placeholder 2"/>
          <p:cNvSpPr>
            <a:spLocks noGrp="1"/>
          </p:cNvSpPr>
          <p:nvPr>
            <p:ph idx="1"/>
          </p:nvPr>
        </p:nvSpPr>
        <p:spPr/>
        <p:txBody>
          <a:bodyPr/>
          <a:lstStyle/>
          <a:p>
            <a:r>
              <a:rPr lang="en-IN" dirty="0" smtClean="0"/>
              <a:t>Thanks</a:t>
            </a:r>
            <a:r>
              <a:rPr lang="en-IN" smtClean="0"/>
              <a:t>, introductions and apology</a:t>
            </a:r>
            <a:endParaRPr lang="en-IN" dirty="0" smtClean="0"/>
          </a:p>
          <a:p>
            <a:r>
              <a:rPr lang="en-IN" dirty="0" smtClean="0"/>
              <a:t>To be a True Sikh – very challenging</a:t>
            </a:r>
          </a:p>
          <a:p>
            <a:r>
              <a:rPr lang="en-IN" dirty="0" smtClean="0"/>
              <a:t>Definition of religion</a:t>
            </a:r>
          </a:p>
          <a:p>
            <a:r>
              <a:rPr lang="en-IN" dirty="0"/>
              <a:t>Religious beliefs at times sensitive to questioning and </a:t>
            </a:r>
            <a:r>
              <a:rPr lang="en-IN" dirty="0" smtClean="0"/>
              <a:t>debate - matters </a:t>
            </a:r>
            <a:r>
              <a:rPr lang="en-IN" dirty="0"/>
              <a:t>of </a:t>
            </a:r>
            <a:r>
              <a:rPr lang="en-IN" dirty="0" smtClean="0"/>
              <a:t>faith. Time frozen. Generally hereditary.</a:t>
            </a:r>
          </a:p>
          <a:p>
            <a:r>
              <a:rPr lang="en-IN" dirty="0" smtClean="0"/>
              <a:t>Focus of my talk on non-spiritual aspects. More emphasis on day to day living as a Sikh</a:t>
            </a:r>
          </a:p>
          <a:p>
            <a:pPr marL="0" indent="0">
              <a:buNone/>
            </a:pPr>
            <a:endParaRPr lang="en-IN" dirty="0"/>
          </a:p>
        </p:txBody>
      </p:sp>
    </p:spTree>
    <p:extLst>
      <p:ext uri="{BB962C8B-B14F-4D97-AF65-F5344CB8AC3E}">
        <p14:creationId xmlns:p14="http://schemas.microsoft.com/office/powerpoint/2010/main" xmlns="" val="17274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SIKHISM</a:t>
            </a:r>
            <a:endParaRPr lang="en-IN" dirty="0"/>
          </a:p>
        </p:txBody>
      </p:sp>
      <p:sp>
        <p:nvSpPr>
          <p:cNvPr id="3" name="Content Placeholder 2"/>
          <p:cNvSpPr>
            <a:spLocks noGrp="1"/>
          </p:cNvSpPr>
          <p:nvPr>
            <p:ph idx="1"/>
          </p:nvPr>
        </p:nvSpPr>
        <p:spPr/>
        <p:txBody>
          <a:bodyPr>
            <a:normAutofit fontScale="92500" lnSpcReduction="10000"/>
          </a:bodyPr>
          <a:lstStyle/>
          <a:p>
            <a:r>
              <a:rPr lang="en-IN" dirty="0" smtClean="0"/>
              <a:t>Young religion – 500 years old</a:t>
            </a:r>
          </a:p>
          <a:p>
            <a:r>
              <a:rPr lang="en-IN" dirty="0" smtClean="0"/>
              <a:t>Ten Gurus starting with Guru Nanak</a:t>
            </a:r>
          </a:p>
          <a:p>
            <a:r>
              <a:rPr lang="en-IN" dirty="0" smtClean="0"/>
              <a:t>Tenth Guru </a:t>
            </a:r>
            <a:r>
              <a:rPr lang="en-IN" dirty="0" err="1" smtClean="0"/>
              <a:t>Gobind</a:t>
            </a:r>
            <a:r>
              <a:rPr lang="en-IN" dirty="0" smtClean="0"/>
              <a:t> Singh</a:t>
            </a:r>
          </a:p>
          <a:p>
            <a:r>
              <a:rPr lang="en-IN" dirty="0" smtClean="0"/>
              <a:t>Sri Guru </a:t>
            </a:r>
            <a:r>
              <a:rPr lang="en-IN" dirty="0" err="1" smtClean="0"/>
              <a:t>Granth</a:t>
            </a:r>
            <a:r>
              <a:rPr lang="en-IN" dirty="0" smtClean="0"/>
              <a:t> Sahib – a living Guru</a:t>
            </a:r>
          </a:p>
          <a:p>
            <a:r>
              <a:rPr lang="en-IN" dirty="0" smtClean="0"/>
              <a:t>Sikh Gurus were not Prophets but living family pious men.</a:t>
            </a:r>
          </a:p>
          <a:p>
            <a:r>
              <a:rPr lang="en-IN" dirty="0" smtClean="0"/>
              <a:t>Started as Social Reform to overcome the ills of society which had become supine.</a:t>
            </a:r>
          </a:p>
          <a:p>
            <a:r>
              <a:rPr lang="en-IN" dirty="0" smtClean="0"/>
              <a:t>Modern concepts.</a:t>
            </a:r>
            <a:endParaRPr lang="en-IN" dirty="0"/>
          </a:p>
        </p:txBody>
      </p:sp>
    </p:spTree>
    <p:extLst>
      <p:ext uri="{BB962C8B-B14F-4D97-AF65-F5344CB8AC3E}">
        <p14:creationId xmlns:p14="http://schemas.microsoft.com/office/powerpoint/2010/main" xmlns="" val="2837053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SIKHISM AS VISIONED BY THE GURUS</a:t>
            </a:r>
            <a:endParaRPr lang="en-IN" dirty="0"/>
          </a:p>
        </p:txBody>
      </p:sp>
      <p:sp>
        <p:nvSpPr>
          <p:cNvPr id="3" name="Content Placeholder 2"/>
          <p:cNvSpPr>
            <a:spLocks noGrp="1"/>
          </p:cNvSpPr>
          <p:nvPr>
            <p:ph idx="1"/>
          </p:nvPr>
        </p:nvSpPr>
        <p:spPr/>
        <p:txBody>
          <a:bodyPr>
            <a:normAutofit fontScale="92500" lnSpcReduction="20000"/>
          </a:bodyPr>
          <a:lstStyle/>
          <a:p>
            <a:pPr marL="0" indent="0">
              <a:buNone/>
            </a:pPr>
            <a:r>
              <a:rPr lang="en-IN" dirty="0" smtClean="0"/>
              <a:t>Guru Nanak called upon mankind to rise and realise its potential, to invoke its divine strength and stand up to evil. He proclaimed the universal brotherhood of man, right to freedom of belief, equality of women, and benign governance. The other Gurus provided the continuum and finally Guru </a:t>
            </a:r>
            <a:r>
              <a:rPr lang="en-IN" dirty="0" err="1" smtClean="0"/>
              <a:t>Gobind</a:t>
            </a:r>
            <a:r>
              <a:rPr lang="en-IN" dirty="0" smtClean="0"/>
              <a:t> Singh institutionalised and codified the movement through creation of </a:t>
            </a:r>
            <a:r>
              <a:rPr lang="en-IN" dirty="0" err="1" smtClean="0"/>
              <a:t>Khalsa</a:t>
            </a:r>
            <a:r>
              <a:rPr lang="en-IN" dirty="0" smtClean="0"/>
              <a:t>.  </a:t>
            </a:r>
          </a:p>
          <a:p>
            <a:pPr marL="0" indent="0">
              <a:buNone/>
            </a:pPr>
            <a:r>
              <a:rPr lang="en-IN" dirty="0" smtClean="0"/>
              <a:t>Sikhism is a way of life based on these values and examples set out by the Gurus and enshrined in the SGGS.</a:t>
            </a:r>
            <a:endParaRPr lang="en-IN" dirty="0"/>
          </a:p>
        </p:txBody>
      </p:sp>
    </p:spTree>
    <p:extLst>
      <p:ext uri="{BB962C8B-B14F-4D97-AF65-F5344CB8AC3E}">
        <p14:creationId xmlns:p14="http://schemas.microsoft.com/office/powerpoint/2010/main" xmlns="" val="1156834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Some Historical Milestones</a:t>
            </a:r>
            <a:endParaRPr lang="en-IN" dirty="0"/>
          </a:p>
        </p:txBody>
      </p:sp>
      <p:sp>
        <p:nvSpPr>
          <p:cNvPr id="3" name="Content Placeholder 2"/>
          <p:cNvSpPr>
            <a:spLocks noGrp="1"/>
          </p:cNvSpPr>
          <p:nvPr>
            <p:ph idx="1"/>
          </p:nvPr>
        </p:nvSpPr>
        <p:spPr/>
        <p:txBody>
          <a:bodyPr>
            <a:normAutofit fontScale="92500" lnSpcReduction="20000"/>
          </a:bodyPr>
          <a:lstStyle/>
          <a:p>
            <a:r>
              <a:rPr lang="en-IN" dirty="0" smtClean="0"/>
              <a:t>Guru Nanak, a social activist and </a:t>
            </a:r>
            <a:r>
              <a:rPr lang="en-IN" dirty="0" err="1" smtClean="0"/>
              <a:t>Bhakt</a:t>
            </a:r>
            <a:endParaRPr lang="en-IN" dirty="0" smtClean="0"/>
          </a:p>
          <a:p>
            <a:r>
              <a:rPr lang="en-IN" dirty="0" smtClean="0"/>
              <a:t>Guru </a:t>
            </a:r>
            <a:r>
              <a:rPr lang="en-IN" dirty="0" err="1" smtClean="0"/>
              <a:t>Arjun</a:t>
            </a:r>
            <a:r>
              <a:rPr lang="en-IN" dirty="0" smtClean="0"/>
              <a:t> – Martyrdom, Golden Temple and SGGS</a:t>
            </a:r>
          </a:p>
          <a:p>
            <a:r>
              <a:rPr lang="en-IN" dirty="0" smtClean="0"/>
              <a:t>Guru </a:t>
            </a:r>
            <a:r>
              <a:rPr lang="en-IN" dirty="0" err="1" smtClean="0"/>
              <a:t>Tegh</a:t>
            </a:r>
            <a:r>
              <a:rPr lang="en-IN" dirty="0" smtClean="0"/>
              <a:t> </a:t>
            </a:r>
            <a:r>
              <a:rPr lang="en-IN" dirty="0" err="1" smtClean="0"/>
              <a:t>Bahadur</a:t>
            </a:r>
            <a:r>
              <a:rPr lang="en-IN" dirty="0" smtClean="0"/>
              <a:t> – Died for upholding liberty of conscious and belief. A unique sacrifice </a:t>
            </a:r>
            <a:r>
              <a:rPr lang="en-IN" dirty="0"/>
              <a:t>to defend </a:t>
            </a:r>
            <a:r>
              <a:rPr lang="en-IN" dirty="0" smtClean="0"/>
              <a:t>Kashmiri </a:t>
            </a:r>
            <a:r>
              <a:rPr lang="en-IN" dirty="0" err="1" smtClean="0"/>
              <a:t>Pandits</a:t>
            </a:r>
            <a:r>
              <a:rPr lang="en-IN" dirty="0" smtClean="0"/>
              <a:t>’ right to follow their beliefs</a:t>
            </a:r>
          </a:p>
          <a:p>
            <a:r>
              <a:rPr lang="en-IN" dirty="0" smtClean="0"/>
              <a:t>Guru </a:t>
            </a:r>
            <a:r>
              <a:rPr lang="en-IN" dirty="0" err="1" smtClean="0"/>
              <a:t>Gobind</a:t>
            </a:r>
            <a:r>
              <a:rPr lang="en-IN" dirty="0" smtClean="0"/>
              <a:t> Singh created </a:t>
            </a:r>
            <a:r>
              <a:rPr lang="en-IN" dirty="0" err="1" smtClean="0"/>
              <a:t>Khalsa</a:t>
            </a:r>
            <a:r>
              <a:rPr lang="en-IN" dirty="0" smtClean="0"/>
              <a:t>,                    Saint Soldier or Religious </a:t>
            </a:r>
            <a:r>
              <a:rPr lang="en-IN" dirty="0"/>
              <a:t>K</a:t>
            </a:r>
            <a:r>
              <a:rPr lang="en-IN" dirty="0" smtClean="0"/>
              <a:t>nighthood.</a:t>
            </a:r>
          </a:p>
          <a:p>
            <a:r>
              <a:rPr lang="en-IN" dirty="0" smtClean="0"/>
              <a:t>No more living Gurus – Sri Guru </a:t>
            </a:r>
            <a:r>
              <a:rPr lang="en-IN" dirty="0" err="1" smtClean="0"/>
              <a:t>Granth</a:t>
            </a:r>
            <a:r>
              <a:rPr lang="en-IN" dirty="0" smtClean="0"/>
              <a:t> Sahib as the future guide. Importance </a:t>
            </a:r>
            <a:r>
              <a:rPr lang="en-IN" dirty="0"/>
              <a:t>of </a:t>
            </a:r>
            <a:r>
              <a:rPr lang="en-IN" dirty="0" err="1"/>
              <a:t>s</a:t>
            </a:r>
            <a:r>
              <a:rPr lang="en-IN" dirty="0" err="1" smtClean="0"/>
              <a:t>habad</a:t>
            </a:r>
            <a:r>
              <a:rPr lang="en-IN" dirty="0" smtClean="0"/>
              <a:t>/message. </a:t>
            </a:r>
            <a:r>
              <a:rPr lang="en-IN" dirty="0"/>
              <a:t>.</a:t>
            </a:r>
          </a:p>
        </p:txBody>
      </p:sp>
    </p:spTree>
    <p:extLst>
      <p:ext uri="{BB962C8B-B14F-4D97-AF65-F5344CB8AC3E}">
        <p14:creationId xmlns:p14="http://schemas.microsoft.com/office/powerpoint/2010/main" xmlns="" val="108376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SRI GURU GRANTH SAHIB</a:t>
            </a:r>
            <a:endParaRPr lang="en-IN" dirty="0"/>
          </a:p>
        </p:txBody>
      </p:sp>
      <p:sp>
        <p:nvSpPr>
          <p:cNvPr id="3" name="Content Placeholder 2"/>
          <p:cNvSpPr>
            <a:spLocks noGrp="1"/>
          </p:cNvSpPr>
          <p:nvPr>
            <p:ph idx="1"/>
          </p:nvPr>
        </p:nvSpPr>
        <p:spPr/>
        <p:txBody>
          <a:bodyPr>
            <a:normAutofit/>
          </a:bodyPr>
          <a:lstStyle/>
          <a:p>
            <a:r>
              <a:rPr lang="en-IN" dirty="0" smtClean="0"/>
              <a:t>The Sikh Holy Book</a:t>
            </a:r>
          </a:p>
          <a:p>
            <a:r>
              <a:rPr lang="en-IN" dirty="0" smtClean="0"/>
              <a:t>Entire </a:t>
            </a:r>
            <a:r>
              <a:rPr lang="en-IN" dirty="0" err="1" smtClean="0"/>
              <a:t>Granth</a:t>
            </a:r>
            <a:r>
              <a:rPr lang="en-IN" dirty="0" smtClean="0"/>
              <a:t> set to music – Unique literary delight besides the religious hymns to the glory of God.</a:t>
            </a:r>
          </a:p>
          <a:p>
            <a:r>
              <a:rPr lang="en-IN" dirty="0" smtClean="0"/>
              <a:t>Contains teachings of  Sikh Gurus, 15 saints – Hindus and Muslims from across India and others. Frequent ref to Ram and Allah </a:t>
            </a:r>
          </a:p>
          <a:p>
            <a:pPr marL="0" indent="0">
              <a:buNone/>
            </a:pPr>
            <a:endParaRPr lang="en-IN" dirty="0"/>
          </a:p>
          <a:p>
            <a:endParaRPr lang="en-IN" dirty="0" smtClean="0"/>
          </a:p>
          <a:p>
            <a:endParaRPr lang="en-IN" dirty="0"/>
          </a:p>
        </p:txBody>
      </p:sp>
    </p:spTree>
    <p:extLst>
      <p:ext uri="{BB962C8B-B14F-4D97-AF65-F5344CB8AC3E}">
        <p14:creationId xmlns:p14="http://schemas.microsoft.com/office/powerpoint/2010/main" xmlns="" val="38129721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DEMOCRATIC INSTITUTIONS </a:t>
            </a:r>
            <a:br>
              <a:rPr lang="en-IN" dirty="0" smtClean="0"/>
            </a:br>
            <a:endParaRPr lang="en-IN" dirty="0"/>
          </a:p>
        </p:txBody>
      </p:sp>
      <p:sp>
        <p:nvSpPr>
          <p:cNvPr id="3" name="Content Placeholder 2"/>
          <p:cNvSpPr>
            <a:spLocks noGrp="1"/>
          </p:cNvSpPr>
          <p:nvPr>
            <p:ph idx="1"/>
          </p:nvPr>
        </p:nvSpPr>
        <p:spPr>
          <a:xfrm>
            <a:off x="457200" y="1052736"/>
            <a:ext cx="8229600" cy="5073427"/>
          </a:xfrm>
        </p:spPr>
        <p:txBody>
          <a:bodyPr>
            <a:normAutofit/>
          </a:bodyPr>
          <a:lstStyle/>
          <a:p>
            <a:pPr marL="0" indent="0">
              <a:buNone/>
            </a:pPr>
            <a:endParaRPr lang="en-IN" dirty="0" smtClean="0"/>
          </a:p>
          <a:p>
            <a:r>
              <a:rPr lang="en-IN" dirty="0" err="1" smtClean="0"/>
              <a:t>Panj</a:t>
            </a:r>
            <a:r>
              <a:rPr lang="en-IN" dirty="0" smtClean="0"/>
              <a:t> </a:t>
            </a:r>
            <a:r>
              <a:rPr lang="en-IN" dirty="0" err="1" smtClean="0"/>
              <a:t>Pyaras</a:t>
            </a:r>
            <a:r>
              <a:rPr lang="en-IN" dirty="0" smtClean="0"/>
              <a:t> – </a:t>
            </a:r>
            <a:r>
              <a:rPr lang="en-IN" dirty="0" err="1" smtClean="0"/>
              <a:t>Aap</a:t>
            </a:r>
            <a:r>
              <a:rPr lang="en-IN" dirty="0" smtClean="0"/>
              <a:t> </a:t>
            </a:r>
            <a:r>
              <a:rPr lang="en-IN" dirty="0" err="1" smtClean="0"/>
              <a:t>Gur</a:t>
            </a:r>
            <a:r>
              <a:rPr lang="en-IN" dirty="0" smtClean="0"/>
              <a:t> Chela, </a:t>
            </a:r>
            <a:r>
              <a:rPr lang="en-IN" dirty="0" err="1" smtClean="0"/>
              <a:t>Sarbat</a:t>
            </a:r>
            <a:r>
              <a:rPr lang="en-IN" dirty="0" smtClean="0"/>
              <a:t> </a:t>
            </a:r>
            <a:r>
              <a:rPr lang="en-IN" dirty="0" err="1" smtClean="0"/>
              <a:t>Khalsa</a:t>
            </a:r>
            <a:endParaRPr lang="en-IN" dirty="0" smtClean="0"/>
          </a:p>
          <a:p>
            <a:r>
              <a:rPr lang="en-IN" dirty="0" smtClean="0"/>
              <a:t>No priesthood</a:t>
            </a:r>
          </a:p>
          <a:p>
            <a:r>
              <a:rPr lang="en-IN" dirty="0" smtClean="0"/>
              <a:t>Equality of Sexes</a:t>
            </a:r>
          </a:p>
          <a:p>
            <a:r>
              <a:rPr lang="en-IN" dirty="0" smtClean="0"/>
              <a:t>Abolition </a:t>
            </a:r>
            <a:r>
              <a:rPr lang="en-IN" dirty="0"/>
              <a:t>of </a:t>
            </a:r>
            <a:r>
              <a:rPr lang="en-IN" dirty="0" err="1"/>
              <a:t>Zamindari</a:t>
            </a:r>
            <a:r>
              <a:rPr lang="en-IN" dirty="0"/>
              <a:t> – Banda </a:t>
            </a:r>
            <a:r>
              <a:rPr lang="en-IN" dirty="0" err="1" smtClean="0"/>
              <a:t>Bahadur</a:t>
            </a:r>
            <a:endParaRPr lang="en-IN" dirty="0" smtClean="0"/>
          </a:p>
          <a:p>
            <a:r>
              <a:rPr lang="en-IN" dirty="0" err="1"/>
              <a:t>Langar</a:t>
            </a:r>
            <a:r>
              <a:rPr lang="en-IN" dirty="0"/>
              <a:t> – Stressing equality of all; </a:t>
            </a:r>
            <a:r>
              <a:rPr lang="en-IN" dirty="0" err="1"/>
              <a:t>Langar</a:t>
            </a:r>
            <a:r>
              <a:rPr lang="en-IN" dirty="0"/>
              <a:t> at World Religious Conference, Barcelona.</a:t>
            </a:r>
          </a:p>
          <a:p>
            <a:r>
              <a:rPr lang="en-IN" dirty="0"/>
              <a:t>High importance to ‘</a:t>
            </a:r>
            <a:r>
              <a:rPr lang="en-IN" dirty="0" err="1"/>
              <a:t>Sangat</a:t>
            </a:r>
            <a:r>
              <a:rPr lang="en-IN" dirty="0"/>
              <a:t>’</a:t>
            </a:r>
          </a:p>
          <a:p>
            <a:pPr marL="0" indent="0">
              <a:buNone/>
            </a:pPr>
            <a:endParaRPr lang="en-IN" dirty="0"/>
          </a:p>
          <a:p>
            <a:endParaRPr lang="en-IN" dirty="0" smtClean="0"/>
          </a:p>
        </p:txBody>
      </p:sp>
    </p:spTree>
    <p:extLst>
      <p:ext uri="{BB962C8B-B14F-4D97-AF65-F5344CB8AC3E}">
        <p14:creationId xmlns:p14="http://schemas.microsoft.com/office/powerpoint/2010/main" xmlns="" val="4147104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546</TotalTime>
  <Words>915</Words>
  <Application>Microsoft Office PowerPoint</Application>
  <PresentationFormat>On-screen Show (4:3)</PresentationFormat>
  <Paragraphs>142</Paragraphs>
  <Slides>19</Slides>
  <Notes>7</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   SIKHS &amp; SIKHISM - SIMPLIFIED</vt:lpstr>
      <vt:lpstr>GOLDEN TEMPLE AMRITSAR</vt:lpstr>
      <vt:lpstr>GURU NANAK</vt:lpstr>
      <vt:lpstr>INTRODUCTION</vt:lpstr>
      <vt:lpstr>SIKHISM</vt:lpstr>
      <vt:lpstr>SIKHISM AS VISIONED BY THE GURUS</vt:lpstr>
      <vt:lpstr>Some Historical Milestones</vt:lpstr>
      <vt:lpstr>SRI GURU GRANTH SAHIB</vt:lpstr>
      <vt:lpstr> DEMOCRATIC INSTITUTIONS  </vt:lpstr>
      <vt:lpstr>UNIVERSALITY OF SIKHISM</vt:lpstr>
      <vt:lpstr>IMPORTANT GUIDELINES</vt:lpstr>
      <vt:lpstr>GURDWARA</vt:lpstr>
      <vt:lpstr>Slide 13</vt:lpstr>
      <vt:lpstr> SAINT KNIGHTHOOD</vt:lpstr>
      <vt:lpstr>CONCEPT OF MARTIAL RACE AND BRITISH PATRONAGE</vt:lpstr>
      <vt:lpstr>POST INDEPENDENCE</vt:lpstr>
      <vt:lpstr>PRESENT PUNJAB SITUATION</vt:lpstr>
      <vt:lpstr>CONCLUSIONS</vt:lpstr>
      <vt:lpstr>GO OUT AND HELP INDIA THAT SHOULD BE YOUR RELIGION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SIKHISM - SIMPLIFIED</dc:title>
  <dc:creator>swarn Singh Kahlon</dc:creator>
  <cp:lastModifiedBy>my pc</cp:lastModifiedBy>
  <cp:revision>97</cp:revision>
  <dcterms:created xsi:type="dcterms:W3CDTF">2012-05-04T15:47:12Z</dcterms:created>
  <dcterms:modified xsi:type="dcterms:W3CDTF">2025-02-17T05:06:39Z</dcterms:modified>
</cp:coreProperties>
</file>